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15"/>
  </p:notesMasterIdLst>
  <p:handoutMasterIdLst>
    <p:handoutMasterId r:id="rId16"/>
  </p:handoutMasterIdLst>
  <p:sldIdLst>
    <p:sldId id="642" r:id="rId3"/>
    <p:sldId id="576" r:id="rId4"/>
    <p:sldId id="643" r:id="rId5"/>
    <p:sldId id="644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237"/>
    <a:srgbClr val="0094D4"/>
    <a:srgbClr val="AE2A7F"/>
    <a:srgbClr val="BE2856"/>
    <a:srgbClr val="3D3B5F"/>
    <a:srgbClr val="98246F"/>
    <a:srgbClr val="94246C"/>
    <a:srgbClr val="2F2E52"/>
    <a:srgbClr val="81A04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8058" autoAdjust="0"/>
  </p:normalViewPr>
  <p:slideViewPr>
    <p:cSldViewPr>
      <p:cViewPr varScale="1">
        <p:scale>
          <a:sx n="75" d="100"/>
          <a:sy n="75" d="100"/>
        </p:scale>
        <p:origin x="-94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44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176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55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05A9-B499-4E5B-8BFF-1B523649516C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08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書名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章名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zh-TW" altLang="en-US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篇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0094D4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spcBef>
                <a:spcPts val="120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書名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82" r:id="rId3"/>
    <p:sldLayoutId id="2147483695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ct val="100000"/>
        </a:lnSpc>
        <a:spcBef>
          <a:spcPts val="600"/>
        </a:spcBef>
        <a:buClr>
          <a:srgbClr val="AE2A7F"/>
        </a:buClr>
        <a:buSzPct val="90000"/>
        <a:buFontTx/>
        <a:buBlip>
          <a:blip r:embed="rId8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80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ts val="2800"/>
        </a:lnSpc>
        <a:spcBef>
          <a:spcPts val="1200"/>
        </a:spcBef>
        <a:buClr>
          <a:srgbClr val="AE2A7F"/>
        </a:buClr>
        <a:buSzPct val="90000"/>
        <a:buFontTx/>
        <a:buBlip>
          <a:blip r:embed="rId4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P.4-18</a:t>
            </a:r>
            <a:endParaRPr lang="en-US" altLang="zh-TW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6876304" cy="6192688"/>
          </a:xfrm>
        </p:spPr>
        <p:txBody>
          <a:bodyPr/>
          <a:lstStyle/>
          <a:p>
            <a:r>
              <a:rPr lang="en-US" altLang="zh-TW" dirty="0" smtClean="0"/>
              <a:t>4-4  </a:t>
            </a:r>
            <a:r>
              <a:rPr lang="zh-TW" altLang="en-US" dirty="0" smtClean="0"/>
              <a:t>表格標題－</a:t>
            </a:r>
            <a:r>
              <a:rPr lang="en-US" altLang="zh-TW" dirty="0" smtClean="0"/>
              <a:t>&lt;caption&gt; </a:t>
            </a:r>
            <a:r>
              <a:rPr lang="zh-TW" altLang="en-US" dirty="0" smtClean="0"/>
              <a:t>元素</a:t>
            </a:r>
            <a:endParaRPr lang="en-US" altLang="zh-TW" dirty="0" smtClean="0"/>
          </a:p>
          <a:p>
            <a:pPr lvl="1"/>
            <a:r>
              <a:rPr lang="zh-TW" altLang="en-US" spc="-150" dirty="0" smtClean="0"/>
              <a:t>下面是一個例子。</a:t>
            </a:r>
          </a:p>
          <a:p>
            <a:pPr lvl="1"/>
            <a:endParaRPr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420741" y="2060848"/>
            <a:ext cx="5711055" cy="41857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&lt;table border="1"&gt;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&lt;caption&gt;</a:t>
            </a:r>
            <a:r>
              <a:rPr lang="zh-TW" alt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航海王</a:t>
            </a:r>
            <a:r>
              <a:rPr lang="en-US" altLang="zh-TW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&lt;/caption&gt;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角色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介紹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喬巴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身份船醫，夢想成為能治百病的神醫。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索隆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主角魯夫的夥伴，夢想成為世界第一的劍士。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佛朗基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傳說中的船匠－湯姆的弟子，打造了千陽號。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&lt;/table&gt;</a:t>
            </a:r>
          </a:p>
        </p:txBody>
      </p:sp>
      <p:sp>
        <p:nvSpPr>
          <p:cNvPr id="7" name="矩形 6"/>
          <p:cNvSpPr/>
          <p:nvPr/>
        </p:nvSpPr>
        <p:spPr>
          <a:xfrm>
            <a:off x="443798" y="6263956"/>
            <a:ext cx="1835759" cy="29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1700"/>
              </a:lnSpc>
              <a:spcAft>
                <a:spcPts val="850"/>
              </a:spcAft>
            </a:pPr>
            <a:r>
              <a:rPr lang="en-US" altLang="zh-TW" sz="1400" dirty="0">
                <a:solidFill>
                  <a:srgbClr val="000000"/>
                </a:solidFill>
                <a:latin typeface="+mj-lt"/>
                <a:ea typeface="華康明體 Std W3" panose="02020300000000000000" pitchFamily="18" charset="-120"/>
                <a:cs typeface="Times New Roman" panose="02020603050405020304" pitchFamily="18" charset="0"/>
              </a:rPr>
              <a:t>&lt;\Ch04\piece3.html&gt;</a:t>
            </a:r>
            <a:endParaRPr lang="zh-TW" altLang="zh-TW" sz="1400" dirty="0">
              <a:solidFill>
                <a:srgbClr val="000000"/>
              </a:solidFill>
              <a:latin typeface="+mj-lt"/>
              <a:ea typeface="華康明體 Std W3" panose="020203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4710091" y="2204864"/>
            <a:ext cx="3534317" cy="1725166"/>
          </a:xfrm>
          <a:prstGeom prst="rect">
            <a:avLst/>
          </a:prstGeom>
        </p:spPr>
      </p:pic>
      <p:sp>
        <p:nvSpPr>
          <p:cNvPr id="9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38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P.4-19~20</a:t>
            </a:r>
            <a:endParaRPr lang="en-US" altLang="zh-TW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4</a:t>
            </a:r>
            <a:r>
              <a:rPr lang="en-US" altLang="zh-TW" dirty="0" smtClean="0"/>
              <a:t>-5  </a:t>
            </a:r>
            <a:r>
              <a:rPr lang="zh-TW" altLang="en-US" dirty="0" smtClean="0"/>
              <a:t>表格的表頭、主體與表尾－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thead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、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altLang="zh-TW" dirty="0" smtClean="0"/>
              <a:t>&lt;</a:t>
            </a:r>
            <a:r>
              <a:rPr lang="en-US" altLang="zh-TW" dirty="0" err="1" smtClean="0"/>
              <a:t>tbody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tfoot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元素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</a:p>
          <a:p>
            <a:pPr lvl="1"/>
            <a:endParaRPr lang="en-US" altLang="zh-TW" dirty="0" smtClean="0"/>
          </a:p>
        </p:txBody>
      </p:sp>
      <p:sp>
        <p:nvSpPr>
          <p:cNvPr id="8" name="矩形 7"/>
          <p:cNvSpPr/>
          <p:nvPr/>
        </p:nvSpPr>
        <p:spPr>
          <a:xfrm>
            <a:off x="420741" y="2540534"/>
            <a:ext cx="6599531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&lt;table border="1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 rules="groups"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&lt;caption&gt;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電子類股上市公司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&lt;/caption&gt;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thead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rowspan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="2"&gt;&amp;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nbsp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;&lt;/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colspan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="2"&gt;106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年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colspan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="2"&gt;107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年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營收（百萬）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純益（百萬）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營收（百萬）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純益（百萬）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thead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9" name="矩形 8"/>
          <p:cNvSpPr/>
          <p:nvPr/>
        </p:nvSpPr>
        <p:spPr>
          <a:xfrm>
            <a:off x="420741" y="5985617"/>
            <a:ext cx="2473754" cy="23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100"/>
              </a:lnSpc>
              <a:spcAft>
                <a:spcPts val="0"/>
              </a:spcAft>
            </a:pPr>
            <a:r>
              <a:rPr lang="en-US" altLang="zh-TW" sz="1400" dirty="0">
                <a:latin typeface="+mj-lt"/>
                <a:ea typeface="華康黑體 Std W5" panose="020B0500000000000000" pitchFamily="34" charset="-120"/>
                <a:cs typeface="Times New Roman" panose="02020603050405020304" pitchFamily="18" charset="0"/>
              </a:rPr>
              <a:t>&lt;\Ch04\</a:t>
            </a:r>
            <a:r>
              <a:rPr lang="zh-TW" altLang="zh-TW" sz="1400" dirty="0">
                <a:latin typeface="+mj-lt"/>
                <a:ea typeface="華康黑體 Std W5" panose="020B0500000000000000" pitchFamily="34" charset="-120"/>
                <a:cs typeface="Times New Roman" panose="02020603050405020304" pitchFamily="18" charset="0"/>
              </a:rPr>
              <a:t>營收</a:t>
            </a:r>
            <a:r>
              <a:rPr lang="en-US" altLang="zh-TW" sz="1400" dirty="0" smtClean="0">
                <a:latin typeface="+mj-lt"/>
                <a:ea typeface="華康黑體 Std W5" panose="020B0500000000000000" pitchFamily="34" charset="-120"/>
                <a:cs typeface="Times New Roman" panose="02020603050405020304" pitchFamily="18" charset="0"/>
              </a:rPr>
              <a:t>2 .html&gt;(</a:t>
            </a:r>
            <a:r>
              <a:rPr lang="zh-TW" altLang="en-US" sz="1400" dirty="0" smtClean="0">
                <a:latin typeface="+mj-lt"/>
                <a:ea typeface="華康黑體 Std W5" panose="020B0500000000000000" pitchFamily="34" charset="-120"/>
                <a:cs typeface="Times New Roman" panose="02020603050405020304" pitchFamily="18" charset="0"/>
              </a:rPr>
              <a:t>下頁續</a:t>
            </a:r>
            <a:r>
              <a:rPr lang="en-US" altLang="zh-TW" sz="1400" dirty="0" smtClean="0">
                <a:latin typeface="+mj-lt"/>
                <a:ea typeface="華康黑體 Std W5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TW" altLang="zh-TW" sz="1400" dirty="0">
              <a:latin typeface="+mj-lt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右大括弧 9"/>
          <p:cNvSpPr/>
          <p:nvPr/>
        </p:nvSpPr>
        <p:spPr>
          <a:xfrm rot="10800000">
            <a:off x="337696" y="3068960"/>
            <a:ext cx="181923" cy="2664296"/>
          </a:xfrm>
          <a:prstGeom prst="rightBrace">
            <a:avLst>
              <a:gd name="adj1" fmla="val 0"/>
              <a:gd name="adj2" fmla="val 5030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131124" y="4281093"/>
            <a:ext cx="192404" cy="222946"/>
            <a:chOff x="4446" y="0"/>
            <a:chExt cx="192404" cy="223536"/>
          </a:xfrm>
        </p:grpSpPr>
        <p:sp>
          <p:nvSpPr>
            <p:cNvPr id="12" name="橢圓 11"/>
            <p:cNvSpPr/>
            <p:nvPr/>
          </p:nvSpPr>
          <p:spPr>
            <a:xfrm>
              <a:off x="69850" y="63500"/>
              <a:ext cx="127000" cy="1270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13" name="文字方塊 2"/>
            <p:cNvSpPr txBox="1">
              <a:spLocks noChangeArrowheads="1"/>
            </p:cNvSpPr>
            <p:nvPr/>
          </p:nvSpPr>
          <p:spPr bwMode="auto">
            <a:xfrm>
              <a:off x="4446" y="0"/>
              <a:ext cx="192404" cy="223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ts val="1100"/>
                </a:lnSpc>
                <a:spcAft>
                  <a:spcPts val="0"/>
                </a:spcAft>
              </a:pPr>
              <a:r>
                <a:rPr lang="en-US" sz="850" dirty="0">
                  <a:effectLst/>
                  <a:latin typeface="Arial" panose="020B0604020202020204" pitchFamily="34" charset="0"/>
                  <a:ea typeface="華康黑體 Std W5" panose="020B0500000000000000" pitchFamily="34" charset="-120"/>
                  <a:cs typeface="Times New Roman" panose="02020603050405020304" pitchFamily="18" charset="0"/>
                </a:rPr>
                <a:t>c</a:t>
              </a:r>
              <a:endParaRPr lang="zh-TW" sz="850" dirty="0">
                <a:effectLst/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2627784" y="2489590"/>
            <a:ext cx="192404" cy="222946"/>
            <a:chOff x="37331" y="9550"/>
            <a:chExt cx="192404" cy="223536"/>
          </a:xfrm>
        </p:grpSpPr>
        <p:sp>
          <p:nvSpPr>
            <p:cNvPr id="18" name="橢圓 17"/>
            <p:cNvSpPr/>
            <p:nvPr/>
          </p:nvSpPr>
          <p:spPr>
            <a:xfrm>
              <a:off x="69850" y="63500"/>
              <a:ext cx="127000" cy="1270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19" name="文字方塊 2"/>
            <p:cNvSpPr txBox="1">
              <a:spLocks noChangeArrowheads="1"/>
            </p:cNvSpPr>
            <p:nvPr/>
          </p:nvSpPr>
          <p:spPr bwMode="auto">
            <a:xfrm>
              <a:off x="37331" y="9550"/>
              <a:ext cx="192404" cy="223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>
                <a:lnSpc>
                  <a:spcPts val="1100"/>
                </a:lnSpc>
                <a:spcAft>
                  <a:spcPts val="0"/>
                </a:spcAft>
              </a:pPr>
              <a:r>
                <a:rPr lang="en-US" sz="850" dirty="0">
                  <a:effectLst/>
                  <a:latin typeface="Arial" panose="020B0604020202020204" pitchFamily="34" charset="0"/>
                  <a:ea typeface="華康黑體 Std W5" panose="020B0500000000000000" pitchFamily="34" charset="-120"/>
                  <a:cs typeface="Times New Roman" panose="02020603050405020304" pitchFamily="18" charset="0"/>
                </a:rPr>
                <a:t>a</a:t>
              </a:r>
              <a:endParaRPr lang="zh-TW" sz="850" dirty="0">
                <a:effectLst/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15173" y="2768383"/>
            <a:ext cx="192404" cy="222946"/>
            <a:chOff x="26312" y="25697"/>
            <a:chExt cx="192404" cy="223536"/>
          </a:xfrm>
        </p:grpSpPr>
        <p:sp>
          <p:nvSpPr>
            <p:cNvPr id="16" name="橢圓 15"/>
            <p:cNvSpPr/>
            <p:nvPr/>
          </p:nvSpPr>
          <p:spPr>
            <a:xfrm>
              <a:off x="69850" y="63500"/>
              <a:ext cx="127000" cy="1270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17" name="文字方塊 2"/>
            <p:cNvSpPr txBox="1">
              <a:spLocks noChangeArrowheads="1"/>
            </p:cNvSpPr>
            <p:nvPr/>
          </p:nvSpPr>
          <p:spPr bwMode="auto">
            <a:xfrm>
              <a:off x="26312" y="25697"/>
              <a:ext cx="192404" cy="223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>
                <a:lnSpc>
                  <a:spcPts val="1100"/>
                </a:lnSpc>
                <a:spcAft>
                  <a:spcPts val="0"/>
                </a:spcAft>
              </a:pPr>
              <a:r>
                <a:rPr lang="en-US" sz="850" dirty="0">
                  <a:effectLst/>
                  <a:latin typeface="Arial" panose="020B0604020202020204" pitchFamily="34" charset="0"/>
                  <a:ea typeface="華康黑體 Std W5" panose="020B0500000000000000" pitchFamily="34" charset="-120"/>
                  <a:cs typeface="Times New Roman" panose="02020603050405020304" pitchFamily="18" charset="0"/>
                </a:rPr>
                <a:t>b</a:t>
              </a:r>
              <a:endParaRPr lang="zh-TW" sz="850" dirty="0">
                <a:effectLst/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700808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393" y="4213160"/>
            <a:ext cx="1907114" cy="152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9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P.4-19~20</a:t>
            </a:r>
          </a:p>
        </p:txBody>
      </p:sp>
      <p:sp>
        <p:nvSpPr>
          <p:cNvPr id="5" name="矩形 4"/>
          <p:cNvSpPr/>
          <p:nvPr/>
        </p:nvSpPr>
        <p:spPr>
          <a:xfrm>
            <a:off x="420741" y="1124744"/>
            <a:ext cx="6527523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tbody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幸福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&lt;td&gt;3953&lt;/td&gt;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&lt;td&gt;1245&lt;/td&gt;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&lt;td&gt;3687&lt;/td&gt;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&lt;td&gt;763&lt;/td&gt;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飛達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&lt;td&gt;5193&lt;/td&gt;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&lt;td&gt;1420&lt;/td&gt;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&lt;td&gt;4143&lt;/td&gt;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&lt;td&gt;932&lt;/td&gt;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tbody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tfoot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&lt;td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colspan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="5"&gt;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註：年度營收實際數字依財務公告為準。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tfoot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&lt;/table&gt;</a:t>
            </a:r>
          </a:p>
        </p:txBody>
      </p:sp>
      <p:sp>
        <p:nvSpPr>
          <p:cNvPr id="6" name="矩形 5"/>
          <p:cNvSpPr/>
          <p:nvPr/>
        </p:nvSpPr>
        <p:spPr>
          <a:xfrm>
            <a:off x="467544" y="6003915"/>
            <a:ext cx="2424062" cy="23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100"/>
              </a:lnSpc>
              <a:spcAft>
                <a:spcPts val="0"/>
              </a:spcAft>
            </a:pPr>
            <a:r>
              <a:rPr lang="en-US" altLang="zh-TW" sz="1400" dirty="0">
                <a:latin typeface="+mj-lt"/>
                <a:ea typeface="華康黑體 Std W5" panose="020B0500000000000000" pitchFamily="34" charset="-120"/>
                <a:cs typeface="Times New Roman" panose="02020603050405020304" pitchFamily="18" charset="0"/>
              </a:rPr>
              <a:t>&lt;\Ch04\</a:t>
            </a:r>
            <a:r>
              <a:rPr lang="zh-TW" altLang="zh-TW" sz="1400" dirty="0">
                <a:latin typeface="+mj-lt"/>
                <a:ea typeface="華康黑體 Std W5" panose="020B0500000000000000" pitchFamily="34" charset="-120"/>
                <a:cs typeface="Times New Roman" panose="02020603050405020304" pitchFamily="18" charset="0"/>
              </a:rPr>
              <a:t>營收</a:t>
            </a:r>
            <a:r>
              <a:rPr lang="en-US" altLang="zh-TW" sz="1400" dirty="0" smtClean="0">
                <a:latin typeface="+mj-lt"/>
                <a:ea typeface="華康黑體 Std W5" panose="020B0500000000000000" pitchFamily="34" charset="-120"/>
                <a:cs typeface="Times New Roman" panose="02020603050405020304" pitchFamily="18" charset="0"/>
              </a:rPr>
              <a:t>2.html&gt;(</a:t>
            </a:r>
            <a:r>
              <a:rPr lang="zh-TW" altLang="en-US" sz="1400" dirty="0" smtClean="0">
                <a:latin typeface="+mj-lt"/>
                <a:ea typeface="華康黑體 Std W5" panose="020B0500000000000000" pitchFamily="34" charset="-120"/>
                <a:cs typeface="Times New Roman" panose="02020603050405020304" pitchFamily="18" charset="0"/>
              </a:rPr>
              <a:t>接上頁</a:t>
            </a:r>
            <a:r>
              <a:rPr lang="en-US" altLang="zh-TW" sz="1400" dirty="0" smtClean="0">
                <a:latin typeface="+mj-lt"/>
                <a:ea typeface="華康黑體 Std W5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TW" altLang="zh-TW" sz="1400" dirty="0">
              <a:latin typeface="+mj-lt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3995936" y="2564904"/>
            <a:ext cx="3995539" cy="1728192"/>
          </a:xfrm>
          <a:prstGeom prst="rect">
            <a:avLst/>
          </a:prstGeom>
        </p:spPr>
      </p:pic>
      <p:sp>
        <p:nvSpPr>
          <p:cNvPr id="8" name="右大括弧 7"/>
          <p:cNvSpPr/>
          <p:nvPr/>
        </p:nvSpPr>
        <p:spPr>
          <a:xfrm rot="10800000">
            <a:off x="318110" y="1283853"/>
            <a:ext cx="208280" cy="3177153"/>
          </a:xfrm>
          <a:prstGeom prst="rightBrace">
            <a:avLst>
              <a:gd name="adj1" fmla="val 0"/>
              <a:gd name="adj2" fmla="val 5030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203132" y="2774006"/>
            <a:ext cx="192404" cy="222946"/>
            <a:chOff x="30557" y="21649"/>
            <a:chExt cx="192404" cy="223536"/>
          </a:xfrm>
        </p:grpSpPr>
        <p:sp>
          <p:nvSpPr>
            <p:cNvPr id="14" name="橢圓 13"/>
            <p:cNvSpPr/>
            <p:nvPr/>
          </p:nvSpPr>
          <p:spPr>
            <a:xfrm>
              <a:off x="69850" y="63500"/>
              <a:ext cx="127000" cy="1270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15" name="文字方塊 2"/>
            <p:cNvSpPr txBox="1">
              <a:spLocks noChangeArrowheads="1"/>
            </p:cNvSpPr>
            <p:nvPr/>
          </p:nvSpPr>
          <p:spPr bwMode="auto">
            <a:xfrm>
              <a:off x="30557" y="21649"/>
              <a:ext cx="192404" cy="223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>
                <a:lnSpc>
                  <a:spcPts val="1100"/>
                </a:lnSpc>
                <a:spcAft>
                  <a:spcPts val="0"/>
                </a:spcAft>
              </a:pPr>
              <a:r>
                <a:rPr lang="en-US" sz="850" dirty="0">
                  <a:effectLst/>
                  <a:latin typeface="Arial" panose="020B0604020202020204" pitchFamily="34" charset="0"/>
                  <a:ea typeface="華康黑體 Std W5" panose="020B0500000000000000" pitchFamily="34" charset="-120"/>
                  <a:cs typeface="Times New Roman" panose="02020603050405020304" pitchFamily="18" charset="0"/>
                </a:rPr>
                <a:t>d</a:t>
              </a:r>
              <a:endParaRPr lang="zh-TW" sz="850" dirty="0">
                <a:effectLst/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右大括弧 9"/>
          <p:cNvSpPr/>
          <p:nvPr/>
        </p:nvSpPr>
        <p:spPr>
          <a:xfrm rot="10800000">
            <a:off x="335613" y="4742328"/>
            <a:ext cx="184006" cy="846911"/>
          </a:xfrm>
          <a:prstGeom prst="rightBrace">
            <a:avLst>
              <a:gd name="adj1" fmla="val 0"/>
              <a:gd name="adj2" fmla="val 5030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03132" y="5078262"/>
            <a:ext cx="192404" cy="222946"/>
            <a:chOff x="23620" y="17128"/>
            <a:chExt cx="192404" cy="223536"/>
          </a:xfrm>
        </p:grpSpPr>
        <p:sp>
          <p:nvSpPr>
            <p:cNvPr id="12" name="橢圓 11"/>
            <p:cNvSpPr/>
            <p:nvPr/>
          </p:nvSpPr>
          <p:spPr>
            <a:xfrm>
              <a:off x="69850" y="63500"/>
              <a:ext cx="127000" cy="1270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2"/>
            <p:cNvSpPr txBox="1">
              <a:spLocks noChangeArrowheads="1"/>
            </p:cNvSpPr>
            <p:nvPr/>
          </p:nvSpPr>
          <p:spPr bwMode="auto">
            <a:xfrm>
              <a:off x="23620" y="17128"/>
              <a:ext cx="192404" cy="223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ts val="1100"/>
                </a:lnSpc>
                <a:spcAft>
                  <a:spcPts val="0"/>
                </a:spcAft>
              </a:pPr>
              <a:r>
                <a:rPr lang="en-US" sz="850">
                  <a:effectLst/>
                  <a:latin typeface="Arial" panose="020B0604020202020204" pitchFamily="34" charset="0"/>
                  <a:ea typeface="華康黑體 Std W5" panose="020B0500000000000000" pitchFamily="34" charset="-120"/>
                  <a:cs typeface="Times New Roman" panose="02020603050405020304" pitchFamily="18" charset="0"/>
                </a:rPr>
                <a:t>e</a:t>
              </a:r>
              <a:endParaRPr lang="zh-TW" sz="850">
                <a:effectLst/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29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04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 smtClean="0"/>
              <a:t>圖片與表格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>
          <a:xfrm>
            <a:off x="2555776" y="2780928"/>
            <a:ext cx="6480721" cy="2664296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altLang="zh-TW" sz="2200" dirty="0" smtClean="0">
                <a:solidFill>
                  <a:srgbClr val="F16237"/>
                </a:solidFill>
              </a:rPr>
              <a:t>4-1</a:t>
            </a:r>
            <a:r>
              <a:rPr lang="zh-TW" altLang="en-US" sz="2200" dirty="0" smtClean="0">
                <a:solidFill>
                  <a:srgbClr val="F16237"/>
                </a:solidFill>
              </a:rPr>
              <a:t>  </a:t>
            </a:r>
            <a:r>
              <a:rPr lang="zh-TW" altLang="en-US" sz="2200" dirty="0" smtClean="0">
                <a:solidFill>
                  <a:srgbClr val="F16237"/>
                </a:solidFill>
                <a:hlinkClick r:id="rId3" action="ppaction://hlinksldjump"/>
              </a:rPr>
              <a:t>嵌入</a:t>
            </a:r>
            <a:r>
              <a:rPr lang="zh-TW" altLang="en-US" sz="2200" dirty="0">
                <a:solidFill>
                  <a:srgbClr val="F16237"/>
                </a:solidFill>
                <a:hlinkClick r:id="rId3" action="ppaction://hlinksldjump"/>
              </a:rPr>
              <a:t>圖片－ </a:t>
            </a:r>
            <a:r>
              <a:rPr lang="en-US" altLang="zh-TW" sz="2200" dirty="0">
                <a:solidFill>
                  <a:srgbClr val="F16237"/>
                </a:solidFill>
                <a:hlinkClick r:id="rId3" action="ppaction://hlinksldjump"/>
              </a:rPr>
              <a:t>&lt;</a:t>
            </a:r>
            <a:r>
              <a:rPr lang="en-US" altLang="zh-TW" sz="2200" dirty="0" err="1">
                <a:solidFill>
                  <a:srgbClr val="F16237"/>
                </a:solidFill>
                <a:hlinkClick r:id="rId3" action="ppaction://hlinksldjump"/>
              </a:rPr>
              <a:t>img</a:t>
            </a:r>
            <a:r>
              <a:rPr lang="en-US" altLang="zh-TW" sz="2200" dirty="0">
                <a:solidFill>
                  <a:srgbClr val="F16237"/>
                </a:solidFill>
                <a:hlinkClick r:id="rId3" action="ppaction://hlinksldjump"/>
              </a:rPr>
              <a:t>&gt; </a:t>
            </a:r>
            <a:r>
              <a:rPr lang="zh-TW" altLang="en-US" sz="2200" dirty="0" smtClean="0">
                <a:solidFill>
                  <a:srgbClr val="F16237"/>
                </a:solidFill>
                <a:hlinkClick r:id="rId3" action="ppaction://hlinksldjump"/>
              </a:rPr>
              <a:t>元素</a:t>
            </a:r>
            <a:endParaRPr lang="zh-TW" altLang="en-US" sz="2200" dirty="0" smtClean="0">
              <a:solidFill>
                <a:srgbClr val="F16237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sz="2200" dirty="0" smtClean="0">
                <a:solidFill>
                  <a:srgbClr val="F16237"/>
                </a:solidFill>
              </a:rPr>
              <a:t>4-2</a:t>
            </a:r>
            <a:r>
              <a:rPr lang="zh-TW" altLang="en-US" sz="2200" dirty="0" smtClean="0">
                <a:solidFill>
                  <a:srgbClr val="F16237"/>
                </a:solidFill>
              </a:rPr>
              <a:t>  </a:t>
            </a:r>
            <a:r>
              <a:rPr lang="zh-TW" altLang="en-US" sz="2200" dirty="0" smtClean="0">
                <a:solidFill>
                  <a:srgbClr val="F16237"/>
                </a:solidFill>
                <a:hlinkClick r:id="rId4" action="ppaction://hlinksldjump"/>
              </a:rPr>
              <a:t>標</a:t>
            </a:r>
            <a:r>
              <a:rPr lang="zh-TW" altLang="en-US" sz="2200" dirty="0">
                <a:solidFill>
                  <a:srgbClr val="F16237"/>
                </a:solidFill>
                <a:hlinkClick r:id="rId4" action="ppaction://hlinksldjump"/>
              </a:rPr>
              <a:t>註－ </a:t>
            </a:r>
            <a:r>
              <a:rPr lang="en-US" altLang="zh-TW" sz="2200" dirty="0">
                <a:solidFill>
                  <a:srgbClr val="F16237"/>
                </a:solidFill>
                <a:hlinkClick r:id="rId4" action="ppaction://hlinksldjump"/>
              </a:rPr>
              <a:t>&lt;figure&gt;</a:t>
            </a:r>
            <a:r>
              <a:rPr lang="zh-TW" altLang="en-US" sz="2200" dirty="0">
                <a:solidFill>
                  <a:srgbClr val="F16237"/>
                </a:solidFill>
                <a:hlinkClick r:id="rId4" action="ppaction://hlinksldjump"/>
              </a:rPr>
              <a:t>、</a:t>
            </a:r>
            <a:r>
              <a:rPr lang="en-US" altLang="zh-TW" sz="2200" dirty="0">
                <a:solidFill>
                  <a:srgbClr val="F16237"/>
                </a:solidFill>
                <a:hlinkClick r:id="rId4" action="ppaction://hlinksldjump"/>
              </a:rPr>
              <a:t>&lt;</a:t>
            </a:r>
            <a:r>
              <a:rPr lang="en-US" altLang="zh-TW" sz="2200" dirty="0" err="1">
                <a:solidFill>
                  <a:srgbClr val="F16237"/>
                </a:solidFill>
                <a:hlinkClick r:id="rId4" action="ppaction://hlinksldjump"/>
              </a:rPr>
              <a:t>figcaption</a:t>
            </a:r>
            <a:r>
              <a:rPr lang="en-US" altLang="zh-TW" sz="2200" dirty="0">
                <a:solidFill>
                  <a:srgbClr val="F16237"/>
                </a:solidFill>
                <a:hlinkClick r:id="rId4" action="ppaction://hlinksldjump"/>
              </a:rPr>
              <a:t>&gt; </a:t>
            </a:r>
            <a:r>
              <a:rPr lang="zh-TW" altLang="en-US" sz="2200" dirty="0" smtClean="0">
                <a:solidFill>
                  <a:srgbClr val="F16237"/>
                </a:solidFill>
                <a:hlinkClick r:id="rId4" action="ppaction://hlinksldjump"/>
              </a:rPr>
              <a:t>元素</a:t>
            </a:r>
            <a:endParaRPr lang="zh-TW" altLang="en-US" sz="2200" dirty="0" smtClean="0">
              <a:solidFill>
                <a:srgbClr val="F16237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sz="2200" dirty="0" smtClean="0">
                <a:solidFill>
                  <a:srgbClr val="F16237"/>
                </a:solidFill>
              </a:rPr>
              <a:t>4-3</a:t>
            </a:r>
            <a:r>
              <a:rPr lang="zh-TW" altLang="en-US" sz="2200" dirty="0" smtClean="0">
                <a:solidFill>
                  <a:srgbClr val="F16237"/>
                </a:solidFill>
              </a:rPr>
              <a:t>  </a:t>
            </a:r>
            <a:r>
              <a:rPr lang="zh-TW" altLang="en-US" sz="2000" dirty="0" smtClean="0">
                <a:hlinkClick r:id="rId5" action="ppaction://hlinksldjump"/>
              </a:rPr>
              <a:t>建立</a:t>
            </a:r>
            <a:r>
              <a:rPr lang="zh-TW" altLang="en-US" sz="2000" dirty="0">
                <a:hlinkClick r:id="rId5" action="ppaction://hlinksldjump"/>
              </a:rPr>
              <a:t>表格－</a:t>
            </a:r>
            <a:r>
              <a:rPr lang="en-US" altLang="zh-TW" sz="2000" dirty="0">
                <a:hlinkClick r:id="rId5" action="ppaction://hlinksldjump"/>
              </a:rPr>
              <a:t>&lt;table&gt;</a:t>
            </a:r>
            <a:r>
              <a:rPr lang="zh-TW" altLang="en-US" sz="2000" dirty="0">
                <a:hlinkClick r:id="rId5" action="ppaction://hlinksldjump"/>
              </a:rPr>
              <a:t>、</a:t>
            </a:r>
            <a:r>
              <a:rPr lang="en-US" altLang="zh-TW" sz="2000" dirty="0">
                <a:hlinkClick r:id="rId5" action="ppaction://hlinksldjump"/>
              </a:rPr>
              <a:t>&lt;</a:t>
            </a:r>
            <a:r>
              <a:rPr lang="en-US" altLang="zh-TW" sz="2000" dirty="0" err="1">
                <a:hlinkClick r:id="rId5" action="ppaction://hlinksldjump"/>
              </a:rPr>
              <a:t>tr</a:t>
            </a:r>
            <a:r>
              <a:rPr lang="en-US" altLang="zh-TW" sz="2000" dirty="0">
                <a:hlinkClick r:id="rId5" action="ppaction://hlinksldjump"/>
              </a:rPr>
              <a:t>&gt;</a:t>
            </a:r>
            <a:r>
              <a:rPr lang="zh-TW" altLang="en-US" sz="2000" dirty="0">
                <a:hlinkClick r:id="rId5" action="ppaction://hlinksldjump"/>
              </a:rPr>
              <a:t>、</a:t>
            </a:r>
            <a:r>
              <a:rPr lang="en-US" altLang="zh-TW" sz="2000" dirty="0">
                <a:hlinkClick r:id="rId5" action="ppaction://hlinksldjump"/>
              </a:rPr>
              <a:t>&lt;td&gt;</a:t>
            </a:r>
            <a:r>
              <a:rPr lang="zh-TW" altLang="en-US" sz="2000" dirty="0">
                <a:hlinkClick r:id="rId5" action="ppaction://hlinksldjump"/>
              </a:rPr>
              <a:t>、</a:t>
            </a:r>
            <a:r>
              <a:rPr lang="en-US" altLang="zh-TW" sz="2000" dirty="0">
                <a:hlinkClick r:id="rId5" action="ppaction://hlinksldjump"/>
              </a:rPr>
              <a:t>&lt;</a:t>
            </a:r>
            <a:r>
              <a:rPr lang="en-US" altLang="zh-TW" sz="2000" dirty="0" err="1">
                <a:hlinkClick r:id="rId5" action="ppaction://hlinksldjump"/>
              </a:rPr>
              <a:t>th</a:t>
            </a:r>
            <a:r>
              <a:rPr lang="en-US" altLang="zh-TW" sz="2000" dirty="0">
                <a:hlinkClick r:id="rId5" action="ppaction://hlinksldjump"/>
              </a:rPr>
              <a:t>&gt; </a:t>
            </a:r>
            <a:r>
              <a:rPr lang="zh-TW" altLang="en-US" sz="2000" dirty="0" smtClean="0">
                <a:hlinkClick r:id="rId5" action="ppaction://hlinksldjump"/>
              </a:rPr>
              <a:t>元素</a:t>
            </a:r>
            <a:endParaRPr lang="zh-TW" altLang="en-US" sz="2200" dirty="0" smtClean="0">
              <a:solidFill>
                <a:srgbClr val="F16237"/>
              </a:solidFill>
            </a:endParaRPr>
          </a:p>
          <a:p>
            <a:pPr>
              <a:lnSpc>
                <a:spcPts val="3000"/>
              </a:lnSpc>
            </a:pPr>
            <a:r>
              <a:rPr lang="en-US" altLang="zh-TW" sz="2200" dirty="0" smtClean="0">
                <a:solidFill>
                  <a:srgbClr val="F16237"/>
                </a:solidFill>
              </a:rPr>
              <a:t>4-4</a:t>
            </a:r>
            <a:r>
              <a:rPr lang="zh-TW" altLang="en-US" sz="2200" dirty="0" smtClean="0">
                <a:solidFill>
                  <a:srgbClr val="F16237"/>
                </a:solidFill>
              </a:rPr>
              <a:t>  </a:t>
            </a:r>
            <a:r>
              <a:rPr lang="zh-TW" altLang="en-US" sz="2000" dirty="0" smtClean="0">
                <a:hlinkClick r:id="rId6" action="ppaction://hlinksldjump"/>
              </a:rPr>
              <a:t>表格</a:t>
            </a:r>
            <a:r>
              <a:rPr lang="zh-TW" altLang="en-US" sz="2000" dirty="0">
                <a:hlinkClick r:id="rId6" action="ppaction://hlinksldjump"/>
              </a:rPr>
              <a:t>標題－</a:t>
            </a:r>
            <a:r>
              <a:rPr lang="en-US" altLang="zh-TW" sz="2000" dirty="0">
                <a:hlinkClick r:id="rId6" action="ppaction://hlinksldjump"/>
              </a:rPr>
              <a:t>&lt;caption&gt; </a:t>
            </a:r>
            <a:r>
              <a:rPr lang="zh-TW" altLang="en-US" sz="2000" dirty="0">
                <a:hlinkClick r:id="rId6" action="ppaction://hlinksldjump"/>
              </a:rPr>
              <a:t>元</a:t>
            </a:r>
            <a:r>
              <a:rPr lang="zh-TW" altLang="en-US" sz="2200" dirty="0" smtClean="0">
                <a:solidFill>
                  <a:srgbClr val="F16237"/>
                </a:solidFill>
                <a:hlinkClick r:id="rId6" action="ppaction://hlinksldjump"/>
              </a:rPr>
              <a:t>素</a:t>
            </a:r>
            <a:r>
              <a:rPr lang="zh-TW" altLang="en-US" sz="2200" dirty="0" smtClean="0">
                <a:solidFill>
                  <a:srgbClr val="F16237"/>
                </a:solidFill>
                <a:hlinkClick r:id="rId7" action="ppaction://hlinksldjump"/>
              </a:rPr>
              <a:t> </a:t>
            </a:r>
            <a:endParaRPr lang="zh-TW" altLang="en-US" sz="2200" dirty="0" smtClean="0">
              <a:solidFill>
                <a:srgbClr val="F16237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TW" sz="2200" dirty="0" smtClean="0">
                <a:solidFill>
                  <a:srgbClr val="F16237"/>
                </a:solidFill>
              </a:rPr>
              <a:t>4-5</a:t>
            </a:r>
            <a:r>
              <a:rPr lang="zh-TW" altLang="en-US" sz="2000" dirty="0">
                <a:hlinkClick r:id="rId8" action="ppaction://hlinksldjump"/>
              </a:rPr>
              <a:t>表格的表頭、主體與表尾－</a:t>
            </a:r>
            <a:r>
              <a:rPr lang="en-US" altLang="zh-TW" sz="2000" dirty="0">
                <a:hlinkClick r:id="rId8" action="ppaction://hlinksldjump"/>
              </a:rPr>
              <a:t>&lt;</a:t>
            </a:r>
            <a:r>
              <a:rPr lang="en-US" altLang="zh-TW" sz="2000" dirty="0" err="1">
                <a:hlinkClick r:id="rId8" action="ppaction://hlinksldjump"/>
              </a:rPr>
              <a:t>thead</a:t>
            </a:r>
            <a:r>
              <a:rPr lang="en-US" altLang="zh-TW" sz="2000" dirty="0">
                <a:hlinkClick r:id="rId8" action="ppaction://hlinksldjump"/>
              </a:rPr>
              <a:t>&gt;</a:t>
            </a:r>
            <a:r>
              <a:rPr lang="zh-TW" altLang="en-US" sz="2000" dirty="0">
                <a:hlinkClick r:id="rId8" action="ppaction://hlinksldjump"/>
              </a:rPr>
              <a:t>、</a:t>
            </a:r>
            <a:endParaRPr lang="en-US" altLang="zh-TW" sz="2000" dirty="0">
              <a:hlinkClick r:id="rId9" action="ppaction://hlinksldjump"/>
            </a:endParaRPr>
          </a:p>
          <a:p>
            <a:pPr>
              <a:lnSpc>
                <a:spcPct val="100000"/>
              </a:lnSpc>
            </a:pPr>
            <a:r>
              <a:rPr lang="en-US" altLang="zh-TW" sz="2000" dirty="0"/>
              <a:t>       </a:t>
            </a:r>
            <a:r>
              <a:rPr lang="en-US" altLang="zh-TW" sz="2000" dirty="0">
                <a:hlinkClick r:id="rId8" action="ppaction://hlinksldjump"/>
              </a:rPr>
              <a:t>&lt;</a:t>
            </a:r>
            <a:r>
              <a:rPr lang="en-US" altLang="zh-TW" sz="2000" dirty="0" err="1">
                <a:hlinkClick r:id="rId8" action="ppaction://hlinksldjump"/>
              </a:rPr>
              <a:t>tbody</a:t>
            </a:r>
            <a:r>
              <a:rPr lang="en-US" altLang="zh-TW" sz="2000" dirty="0">
                <a:hlinkClick r:id="rId8" action="ppaction://hlinksldjump"/>
              </a:rPr>
              <a:t>&gt;</a:t>
            </a:r>
            <a:r>
              <a:rPr lang="zh-TW" altLang="en-US" sz="2000" dirty="0">
                <a:hlinkClick r:id="rId8" action="ppaction://hlinksldjump"/>
              </a:rPr>
              <a:t>、</a:t>
            </a:r>
            <a:r>
              <a:rPr lang="en-US" altLang="zh-TW" sz="2000" dirty="0">
                <a:hlinkClick r:id="rId8" action="ppaction://hlinksldjump"/>
              </a:rPr>
              <a:t>&lt;</a:t>
            </a:r>
            <a:r>
              <a:rPr lang="en-US" altLang="zh-TW" sz="2000" dirty="0" err="1">
                <a:hlinkClick r:id="rId8" action="ppaction://hlinksldjump"/>
              </a:rPr>
              <a:t>tfoot</a:t>
            </a:r>
            <a:r>
              <a:rPr lang="en-US" altLang="zh-TW" sz="2000" dirty="0">
                <a:hlinkClick r:id="rId8" action="ppaction://hlinksldjump"/>
              </a:rPr>
              <a:t>&gt; </a:t>
            </a:r>
            <a:r>
              <a:rPr lang="zh-TW" altLang="en-US" sz="2000" dirty="0" smtClean="0">
                <a:hlinkClick r:id="rId8" action="ppaction://hlinksldjump"/>
              </a:rPr>
              <a:t>元素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HTML5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4-1  </a:t>
            </a:r>
            <a:r>
              <a:rPr lang="zh-TW" altLang="en-US" dirty="0" smtClean="0"/>
              <a:t>嵌入圖片－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img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元素</a:t>
            </a:r>
            <a:endParaRPr lang="en-US" altLang="zh-TW" dirty="0" smtClean="0"/>
          </a:p>
          <a:p>
            <a:pPr lvl="4">
              <a:spcBef>
                <a:spcPts val="0"/>
              </a:spcBef>
            </a:pPr>
            <a:r>
              <a:rPr lang="en-US" altLang="zh-TW" dirty="0" smtClean="0"/>
              <a:t>4-1-1 </a:t>
            </a:r>
            <a:r>
              <a:rPr lang="zh-TW" altLang="en-US" dirty="0" smtClean="0"/>
              <a:t>圖片的高度、寬度與框線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P.4-2~3</a:t>
            </a:r>
          </a:p>
        </p:txBody>
      </p:sp>
      <p:sp>
        <p:nvSpPr>
          <p:cNvPr id="12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3" y="2564904"/>
            <a:ext cx="5701751" cy="116955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1" name="矩形 10"/>
          <p:cNvSpPr/>
          <p:nvPr/>
        </p:nvSpPr>
        <p:spPr>
          <a:xfrm>
            <a:off x="420741" y="2564904"/>
            <a:ext cx="57110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="jp3.jpg" width="30%"&gt;&lt;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br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="jp3.jpg" width="300" height="200"&gt;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="jp3.jpg" width="150" height="100"&gt;	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&lt;/body&gt;</a:t>
            </a:r>
          </a:p>
        </p:txBody>
      </p:sp>
      <p:sp>
        <p:nvSpPr>
          <p:cNvPr id="2" name="矩形 1"/>
          <p:cNvSpPr/>
          <p:nvPr/>
        </p:nvSpPr>
        <p:spPr>
          <a:xfrm>
            <a:off x="432000" y="3789040"/>
            <a:ext cx="1783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40" dirty="0">
                <a:latin typeface="+mj-lt"/>
                <a:cs typeface="Times New Roman" panose="02020603050405020304" pitchFamily="18" charset="0"/>
              </a:rPr>
              <a:t>&lt;\Ch04\img1.html&gt;</a:t>
            </a:r>
            <a:endParaRPr lang="zh-TW" altLang="en-US" sz="1400" dirty="0">
              <a:latin typeface="+mj-lt"/>
            </a:endParaRPr>
          </a:p>
        </p:txBody>
      </p:sp>
      <p:pic>
        <p:nvPicPr>
          <p:cNvPr id="13" name="圖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500189" y="2964798"/>
            <a:ext cx="359981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0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4-1-2 </a:t>
            </a:r>
            <a:r>
              <a:rPr lang="zh-TW" altLang="en-US" dirty="0" smtClean="0"/>
              <a:t>圖片的替代顯示文</a:t>
            </a:r>
            <a:r>
              <a:rPr lang="zh-TW" altLang="en-US" dirty="0"/>
              <a:t>字</a:t>
            </a:r>
            <a:endParaRPr lang="en-US" altLang="zh-TW" dirty="0" smtClean="0"/>
          </a:p>
          <a:p>
            <a:pPr lvl="1"/>
            <a:r>
              <a:rPr lang="zh-TW" altLang="en-US" dirty="0"/>
              <a:t>下面是一個例子。</a:t>
            </a:r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P.4-4</a:t>
            </a:r>
          </a:p>
        </p:txBody>
      </p:sp>
      <p:sp>
        <p:nvSpPr>
          <p:cNvPr id="11" name="矩形 10"/>
          <p:cNvSpPr/>
          <p:nvPr/>
        </p:nvSpPr>
        <p:spPr>
          <a:xfrm>
            <a:off x="544653" y="1916832"/>
            <a:ext cx="5711055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&lt;!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doctype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html&gt; 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&lt;html&gt;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&lt;head&gt;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&lt;meta charset="utf-8"&gt;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&lt;title&gt;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示範圖片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&lt;/title&gt;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&lt;/head&gt;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="jp.jpg" width="300" height="200" alt="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日本豪斯登堡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&lt;/html&gt;</a:t>
            </a:r>
          </a:p>
        </p:txBody>
      </p:sp>
      <p:pic>
        <p:nvPicPr>
          <p:cNvPr id="12" name="圖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700264" y="3969619"/>
            <a:ext cx="3599815" cy="22390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4222180"/>
            <a:ext cx="17835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40" dirty="0">
                <a:latin typeface="+mj-lt"/>
                <a:cs typeface="Times New Roman" panose="02020603050405020304" pitchFamily="18" charset="0"/>
              </a:rPr>
              <a:t>&lt;\Ch04\img2.html&gt;</a:t>
            </a:r>
            <a:endParaRPr lang="zh-TW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64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4-2  </a:t>
            </a:r>
            <a:r>
              <a:rPr lang="zh-TW" altLang="en-US" dirty="0" smtClean="0"/>
              <a:t>標註－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ﬁgure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、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ﬁgcaption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元素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P.4-5</a:t>
            </a:r>
          </a:p>
        </p:txBody>
      </p:sp>
      <p:sp>
        <p:nvSpPr>
          <p:cNvPr id="12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3" y="2204864"/>
            <a:ext cx="5701751" cy="138499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0741" y="2204864"/>
            <a:ext cx="57110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&lt;figure&gt;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img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src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="jp1.jpg"&gt;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figcaption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日本豪斯登堡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figcaption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&lt;/figure&gt;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&lt;/body&gt;</a:t>
            </a:r>
          </a:p>
        </p:txBody>
      </p:sp>
      <p:sp>
        <p:nvSpPr>
          <p:cNvPr id="2" name="矩形 1"/>
          <p:cNvSpPr/>
          <p:nvPr/>
        </p:nvSpPr>
        <p:spPr>
          <a:xfrm>
            <a:off x="432000" y="3645024"/>
            <a:ext cx="1853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40" dirty="0">
                <a:latin typeface="+mj-lt"/>
                <a:cs typeface="Times New Roman" panose="02020603050405020304" pitchFamily="18" charset="0"/>
              </a:rPr>
              <a:t>&lt;\Ch04\figure.html&gt;</a:t>
            </a:r>
            <a:endParaRPr lang="zh-TW" altLang="en-US" sz="1400" dirty="0">
              <a:latin typeface="+mj-lt"/>
            </a:endParaRPr>
          </a:p>
        </p:txBody>
      </p:sp>
      <p:pic>
        <p:nvPicPr>
          <p:cNvPr id="11" name="圖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707904" y="3356992"/>
            <a:ext cx="3599815" cy="27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0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P.4-6~10</a:t>
            </a:r>
            <a:endParaRPr lang="en-US" altLang="zh-TW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/>
          <a:lstStyle/>
          <a:p>
            <a:r>
              <a:rPr lang="en-US" altLang="zh-TW" spc="-150" dirty="0"/>
              <a:t>4</a:t>
            </a:r>
            <a:r>
              <a:rPr lang="en-US" altLang="zh-TW" spc="-150" dirty="0" smtClean="0"/>
              <a:t>-3  </a:t>
            </a:r>
            <a:r>
              <a:rPr lang="zh-TW" altLang="en-US" spc="-150" dirty="0" smtClean="0"/>
              <a:t>建立表格</a:t>
            </a:r>
            <a:r>
              <a:rPr lang="zh-TW" altLang="en-US" sz="3000" spc="-150" dirty="0" smtClean="0"/>
              <a:t>－</a:t>
            </a:r>
            <a:r>
              <a:rPr lang="en-US" altLang="zh-TW" sz="3000" spc="-150" dirty="0" smtClean="0"/>
              <a:t>&lt;table&gt;</a:t>
            </a:r>
            <a:r>
              <a:rPr lang="zh-TW" altLang="en-US" sz="3000" spc="-150" dirty="0" smtClean="0"/>
              <a:t>、</a:t>
            </a:r>
            <a:r>
              <a:rPr lang="en-US" altLang="zh-TW" sz="3000" spc="-150" dirty="0" smtClean="0"/>
              <a:t>&lt;</a:t>
            </a:r>
            <a:r>
              <a:rPr lang="en-US" altLang="zh-TW" sz="3000" spc="-150" dirty="0" err="1" smtClean="0"/>
              <a:t>tr</a:t>
            </a:r>
            <a:r>
              <a:rPr lang="en-US" altLang="zh-TW" sz="3000" spc="-150" dirty="0" smtClean="0"/>
              <a:t>&gt;</a:t>
            </a:r>
            <a:r>
              <a:rPr lang="zh-TW" altLang="en-US" sz="3000" spc="-150" dirty="0" smtClean="0"/>
              <a:t>、</a:t>
            </a:r>
            <a:r>
              <a:rPr lang="en-US" altLang="zh-TW" sz="3000" spc="-150" dirty="0" smtClean="0"/>
              <a:t>&lt;td&gt;</a:t>
            </a:r>
            <a:r>
              <a:rPr lang="zh-TW" altLang="en-US" sz="3000" spc="-150" dirty="0" smtClean="0"/>
              <a:t>、</a:t>
            </a:r>
            <a:r>
              <a:rPr lang="en-US" altLang="zh-TW" sz="3000" spc="-150" dirty="0" smtClean="0"/>
              <a:t>&lt;</a:t>
            </a:r>
            <a:r>
              <a:rPr lang="en-US" altLang="zh-TW" sz="3000" spc="-150" dirty="0" err="1" smtClean="0"/>
              <a:t>th</a:t>
            </a:r>
            <a:r>
              <a:rPr lang="en-US" altLang="zh-TW" sz="3000" spc="-150" dirty="0" smtClean="0"/>
              <a:t>&gt; </a:t>
            </a:r>
            <a:r>
              <a:rPr lang="zh-TW" altLang="en-US" spc="-150" dirty="0" smtClean="0"/>
              <a:t>元素</a:t>
            </a:r>
            <a:endParaRPr lang="en-US" altLang="zh-TW" spc="-150" dirty="0" smtClean="0"/>
          </a:p>
          <a:p>
            <a:pPr lvl="1"/>
            <a:r>
              <a:rPr lang="zh-TW" altLang="en-US" dirty="0" smtClean="0"/>
              <a:t>下面是一個例子。</a:t>
            </a:r>
          </a:p>
          <a:p>
            <a:pPr lvl="1"/>
            <a:endParaRPr lang="en-US" altLang="zh-TW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461529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J:\Jean\jQueryMobile\抓圖\newpiece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122" y="3068960"/>
            <a:ext cx="390056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47711" y="6588781"/>
            <a:ext cx="1736373" cy="238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100"/>
              </a:lnSpc>
              <a:spcAft>
                <a:spcPts val="0"/>
              </a:spcAft>
            </a:pPr>
            <a:r>
              <a:rPr lang="en-US" altLang="zh-TW" sz="1400" dirty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&lt;\Ch04\piece.html&gt;</a:t>
            </a:r>
            <a:endParaRPr lang="zh-TW" altLang="zh-TW" sz="1400" dirty="0">
              <a:latin typeface="Arial" panose="020B0604020202020204" pitchFamily="34" charset="0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1842868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5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P.4-11</a:t>
            </a:r>
            <a:endParaRPr lang="en-US" altLang="zh-TW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/>
          <a:lstStyle/>
          <a:p>
            <a:pPr lvl="4"/>
            <a:r>
              <a:rPr lang="en-US" altLang="zh-TW" dirty="0" smtClean="0"/>
              <a:t>4-3-1 </a:t>
            </a:r>
            <a:r>
              <a:rPr lang="zh-TW" altLang="en-US" dirty="0" smtClean="0"/>
              <a:t>儲存格的對齊方式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</a:p>
          <a:p>
            <a:pPr lvl="1"/>
            <a:endParaRPr lang="en-US" altLang="zh-TW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5562"/>
          <a:stretch/>
        </p:blipFill>
        <p:spPr bwMode="auto">
          <a:xfrm>
            <a:off x="539552" y="1859219"/>
            <a:ext cx="6408712" cy="459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1167" y="2723315"/>
            <a:ext cx="3790939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88731" y="6453336"/>
            <a:ext cx="17790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40" dirty="0">
                <a:latin typeface="+mj-lt"/>
                <a:cs typeface="Times New Roman" panose="02020603050405020304" pitchFamily="18" charset="0"/>
              </a:rPr>
              <a:t>&lt;\Ch04\align.html&gt;</a:t>
            </a:r>
            <a:endParaRPr lang="zh-TW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781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P.4-12~13</a:t>
            </a:r>
            <a:endParaRPr lang="en-US" altLang="zh-TW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/>
          <a:lstStyle/>
          <a:p>
            <a:pPr lvl="4"/>
            <a:r>
              <a:rPr lang="en-US" altLang="zh-TW" dirty="0" smtClean="0"/>
              <a:t>4-3-2 </a:t>
            </a:r>
            <a:r>
              <a:rPr lang="zh-TW" altLang="en-US" dirty="0" smtClean="0"/>
              <a:t>表格的框線大小、外框線與內框線顯示方式</a:t>
            </a:r>
            <a:endParaRPr lang="en-US" altLang="zh-TW" dirty="0" smtClean="0"/>
          </a:p>
          <a:p>
            <a:pPr lvl="1"/>
            <a:r>
              <a:rPr lang="zh-TW" altLang="en-US" dirty="0"/>
              <a:t>下面是</a:t>
            </a:r>
            <a:r>
              <a:rPr lang="zh-TW" altLang="en-US" dirty="0" smtClean="0"/>
              <a:t>一些例子</a:t>
            </a:r>
            <a:r>
              <a:rPr lang="zh-TW" altLang="en-US" dirty="0"/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423825" y="5175703"/>
            <a:ext cx="6666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&lt;table frame="void"&gt; </a:t>
            </a:r>
            <a:r>
              <a:rPr lang="zh-TW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的瀏覽結果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不顯示表格的外框線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b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200" spc="4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&lt;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table frame="</a:t>
            </a:r>
            <a:r>
              <a:rPr lang="en-US" altLang="zh-TW" sz="1200" spc="4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hsides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"&gt; </a:t>
            </a:r>
            <a:r>
              <a:rPr lang="zh-TW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的瀏覽結果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只顯示表格的上下外框線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b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200" spc="4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&lt;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table rules="rows"&gt; </a:t>
            </a:r>
            <a:r>
              <a:rPr lang="zh-TW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的瀏覽結果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只顯示各列之間的內框線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b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200" spc="4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&lt;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table rules="cols"&gt; </a:t>
            </a:r>
            <a:r>
              <a:rPr lang="zh-TW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的瀏覽結果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lang="zh-TW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只顯示各欄之間的內框線</a:t>
            </a:r>
            <a:r>
              <a:rPr lang="en-US" altLang="zh-TW" sz="1200" spc="4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54731" y="5247071"/>
            <a:ext cx="191959" cy="19195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251520" y="5532928"/>
            <a:ext cx="191959" cy="19195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254221" y="5829329"/>
            <a:ext cx="191959" cy="19195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251520" y="6117361"/>
            <a:ext cx="191959" cy="19195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5220072" y="1694156"/>
            <a:ext cx="2834100" cy="4681876"/>
            <a:chOff x="5003684" y="1694156"/>
            <a:chExt cx="2834100" cy="4681876"/>
          </a:xfrm>
        </p:grpSpPr>
        <p:pic>
          <p:nvPicPr>
            <p:cNvPr id="5" name="圖片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003684" y="1694156"/>
              <a:ext cx="2738121" cy="1053554"/>
            </a:xfrm>
            <a:prstGeom prst="rect">
              <a:avLst/>
            </a:prstGeom>
          </p:spPr>
        </p:pic>
        <p:pic>
          <p:nvPicPr>
            <p:cNvPr id="6" name="圖片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003684" y="2924944"/>
              <a:ext cx="2738121" cy="1053554"/>
            </a:xfrm>
            <a:prstGeom prst="rect">
              <a:avLst/>
            </a:prstGeom>
          </p:spPr>
        </p:pic>
        <p:pic>
          <p:nvPicPr>
            <p:cNvPr id="7" name="圖片 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004048" y="5322478"/>
              <a:ext cx="2738121" cy="1053554"/>
            </a:xfrm>
            <a:prstGeom prst="rect">
              <a:avLst/>
            </a:prstGeom>
          </p:spPr>
        </p:pic>
        <p:pic>
          <p:nvPicPr>
            <p:cNvPr id="8" name="圖片 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003684" y="4123711"/>
              <a:ext cx="2738121" cy="1053554"/>
            </a:xfrm>
            <a:prstGeom prst="rect">
              <a:avLst/>
            </a:prstGeom>
          </p:spPr>
        </p:pic>
        <p:sp>
          <p:nvSpPr>
            <p:cNvPr id="15" name="橢圓 14"/>
            <p:cNvSpPr/>
            <p:nvPr/>
          </p:nvSpPr>
          <p:spPr>
            <a:xfrm>
              <a:off x="7645825" y="2276872"/>
              <a:ext cx="191959" cy="191959"/>
            </a:xfrm>
            <a:prstGeom prst="ellipse">
              <a:avLst/>
            </a:prstGeom>
            <a:solidFill>
              <a:srgbClr val="F16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</a:t>
              </a:r>
              <a:endParaRPr lang="zh-TW" altLang="en-US" dirty="0"/>
            </a:p>
          </p:txBody>
        </p:sp>
        <p:sp>
          <p:nvSpPr>
            <p:cNvPr id="16" name="橢圓 15"/>
            <p:cNvSpPr/>
            <p:nvPr/>
          </p:nvSpPr>
          <p:spPr>
            <a:xfrm>
              <a:off x="7637296" y="3557246"/>
              <a:ext cx="191959" cy="191959"/>
            </a:xfrm>
            <a:prstGeom prst="ellipse">
              <a:avLst/>
            </a:prstGeom>
            <a:solidFill>
              <a:srgbClr val="F16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b</a:t>
              </a:r>
              <a:endParaRPr lang="zh-TW" altLang="en-US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7604462" y="4765183"/>
              <a:ext cx="191959" cy="191959"/>
            </a:xfrm>
            <a:prstGeom prst="ellipse">
              <a:avLst/>
            </a:prstGeom>
            <a:solidFill>
              <a:srgbClr val="F16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c</a:t>
              </a:r>
              <a:endParaRPr lang="zh-TW" altLang="en-US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7621997" y="6001284"/>
              <a:ext cx="191959" cy="191959"/>
            </a:xfrm>
            <a:prstGeom prst="ellipse">
              <a:avLst/>
            </a:prstGeom>
            <a:solidFill>
              <a:srgbClr val="F16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d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079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P.4-14</a:t>
            </a:r>
            <a:endParaRPr lang="en-US" altLang="zh-TW" dirty="0"/>
          </a:p>
        </p:txBody>
      </p:sp>
      <p:sp>
        <p:nvSpPr>
          <p:cNvPr id="5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/>
          <a:lstStyle/>
          <a:p>
            <a:pPr lvl="4"/>
            <a:r>
              <a:rPr lang="en-US" altLang="zh-TW" dirty="0" smtClean="0"/>
              <a:t>4-3-3 </a:t>
            </a:r>
            <a:r>
              <a:rPr lang="zh-TW" altLang="en-US" dirty="0" smtClean="0"/>
              <a:t>合併儲存格</a:t>
            </a:r>
            <a:endParaRPr lang="en-US" altLang="zh-TW" dirty="0" smtClean="0"/>
          </a:p>
          <a:p>
            <a:pPr lvl="1"/>
            <a:r>
              <a:rPr lang="zh-TW" altLang="en-US" dirty="0"/>
              <a:t>下面是</a:t>
            </a:r>
            <a:r>
              <a:rPr lang="zh-TW" altLang="en-US" dirty="0" smtClean="0"/>
              <a:t>一個例子</a:t>
            </a:r>
            <a:r>
              <a:rPr lang="zh-TW" altLang="en-US" dirty="0"/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420741" y="2060848"/>
            <a:ext cx="5711055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&lt;table border="1"&gt;</a:t>
            </a:r>
            <a:endParaRPr lang="zh-TW" altLang="zh-TW" sz="1400" dirty="0"/>
          </a:p>
          <a:p>
            <a:r>
              <a:rPr lang="en-US" altLang="zh-TW" sz="1400" dirty="0"/>
              <a:t>  &lt;</a:t>
            </a:r>
            <a:r>
              <a:rPr lang="en-US" altLang="zh-TW" sz="1400" dirty="0" err="1"/>
              <a:t>tr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  &lt;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 </a:t>
            </a:r>
            <a:r>
              <a:rPr lang="en-US" altLang="zh-TW" sz="1400" dirty="0" err="1"/>
              <a:t>rowspan</a:t>
            </a:r>
            <a:r>
              <a:rPr lang="en-US" altLang="zh-TW" sz="1400" dirty="0"/>
              <a:t>="2"&gt;&amp;</a:t>
            </a:r>
            <a:r>
              <a:rPr lang="en-US" altLang="zh-TW" sz="1400" dirty="0" err="1"/>
              <a:t>nbsp</a:t>
            </a:r>
            <a:r>
              <a:rPr lang="en-US" altLang="zh-TW" sz="1400" dirty="0"/>
              <a:t>;&lt;/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  &lt;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colspan</a:t>
            </a:r>
            <a:r>
              <a:rPr lang="en-US" altLang="zh-TW" sz="1400" dirty="0"/>
              <a:t>="2"&gt;106</a:t>
            </a:r>
            <a:r>
              <a:rPr lang="zh-TW" altLang="zh-TW" sz="1400" dirty="0"/>
              <a:t>年</a:t>
            </a:r>
            <a:r>
              <a:rPr lang="en-US" altLang="zh-TW" sz="1400" dirty="0"/>
              <a:t>&lt;/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  &lt;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colspan</a:t>
            </a:r>
            <a:r>
              <a:rPr lang="en-US" altLang="zh-TW" sz="1400" dirty="0"/>
              <a:t>="2"&gt;107</a:t>
            </a:r>
            <a:r>
              <a:rPr lang="zh-TW" altLang="zh-TW" sz="1400" dirty="0"/>
              <a:t>年</a:t>
            </a:r>
            <a:r>
              <a:rPr lang="en-US" altLang="zh-TW" sz="1400" dirty="0"/>
              <a:t>&lt;/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  &lt;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&gt;&amp;</a:t>
            </a:r>
            <a:r>
              <a:rPr lang="en-US" altLang="zh-TW" sz="1400" dirty="0" err="1"/>
              <a:t>nbsp</a:t>
            </a:r>
            <a:r>
              <a:rPr lang="en-US" altLang="zh-TW" sz="1400" dirty="0"/>
              <a:t>;&lt;/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&lt;/</a:t>
            </a:r>
            <a:r>
              <a:rPr lang="en-US" altLang="zh-TW" sz="1400" dirty="0" err="1"/>
              <a:t>tr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&lt;</a:t>
            </a:r>
            <a:r>
              <a:rPr lang="en-US" altLang="zh-TW" sz="1400" dirty="0" err="1"/>
              <a:t>tr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  &lt;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r>
              <a:rPr lang="zh-TW" altLang="zh-TW" sz="1400" dirty="0"/>
              <a:t>營收（百萬）</a:t>
            </a:r>
            <a:r>
              <a:rPr lang="en-US" altLang="zh-TW" sz="1400" dirty="0"/>
              <a:t>&lt;/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  &lt;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r>
              <a:rPr lang="zh-TW" altLang="zh-TW" sz="1400" dirty="0"/>
              <a:t>純益（百萬）</a:t>
            </a:r>
            <a:r>
              <a:rPr lang="en-US" altLang="zh-TW" sz="1400" dirty="0"/>
              <a:t>&lt;/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  &lt;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r>
              <a:rPr lang="zh-TW" altLang="zh-TW" sz="1400" dirty="0"/>
              <a:t>營收（百萬）</a:t>
            </a:r>
            <a:r>
              <a:rPr lang="en-US" altLang="zh-TW" sz="1400" dirty="0"/>
              <a:t>&lt;/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  &lt;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r>
              <a:rPr lang="zh-TW" altLang="zh-TW" sz="1400" dirty="0"/>
              <a:t>純益（百萬）</a:t>
            </a:r>
            <a:r>
              <a:rPr lang="en-US" altLang="zh-TW" sz="1400" dirty="0"/>
              <a:t>&lt;/</a:t>
            </a:r>
            <a:r>
              <a:rPr lang="en-US" altLang="zh-TW" sz="1400" dirty="0" err="1"/>
              <a:t>th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&lt;/</a:t>
            </a:r>
            <a:r>
              <a:rPr lang="en-US" altLang="zh-TW" sz="1400" dirty="0" err="1"/>
              <a:t>tr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 smtClean="0"/>
              <a:t> </a:t>
            </a:r>
            <a:r>
              <a:rPr lang="en-US" altLang="zh-TW" sz="1400" dirty="0"/>
              <a:t>&lt;</a:t>
            </a:r>
            <a:r>
              <a:rPr lang="en-US" altLang="zh-TW" sz="1400" dirty="0" err="1"/>
              <a:t>tr</a:t>
            </a:r>
            <a:r>
              <a:rPr lang="en-US" altLang="zh-TW" sz="1400" dirty="0"/>
              <a:t>&gt;</a:t>
            </a:r>
            <a:endParaRPr lang="zh-TW" altLang="zh-TW" sz="1400" dirty="0"/>
          </a:p>
          <a:p>
            <a:r>
              <a:rPr lang="en-US" altLang="zh-TW" sz="1400" dirty="0"/>
              <a:t>    &lt;td&gt;</a:t>
            </a:r>
            <a:r>
              <a:rPr lang="zh-TW" altLang="zh-TW" sz="1400" dirty="0"/>
              <a:t>幸福</a:t>
            </a:r>
            <a:r>
              <a:rPr lang="en-US" altLang="zh-TW" sz="1400" dirty="0"/>
              <a:t>&lt;/td&gt;</a:t>
            </a:r>
            <a:endParaRPr lang="zh-TW" altLang="zh-TW" sz="1400" dirty="0"/>
          </a:p>
          <a:p>
            <a:r>
              <a:rPr lang="en-US" altLang="zh-TW" sz="1400" dirty="0"/>
              <a:t>    &lt;td&gt;3953&lt;/td&gt;</a:t>
            </a:r>
            <a:endParaRPr lang="zh-TW" altLang="zh-TW" sz="1400" dirty="0"/>
          </a:p>
          <a:p>
            <a:r>
              <a:rPr lang="en-US" altLang="zh-TW" sz="1400" dirty="0"/>
              <a:t>    &lt;td&gt;1245&lt;/td&gt;</a:t>
            </a:r>
            <a:endParaRPr lang="zh-TW" altLang="zh-TW" sz="1400" dirty="0"/>
          </a:p>
          <a:p>
            <a:r>
              <a:rPr lang="en-US" altLang="zh-TW" sz="1400" dirty="0"/>
              <a:t>    &lt;td&gt;3687&lt;/td&gt;</a:t>
            </a:r>
            <a:endParaRPr lang="zh-TW" altLang="zh-TW" sz="1400" dirty="0"/>
          </a:p>
          <a:p>
            <a:r>
              <a:rPr lang="en-US" altLang="zh-TW" sz="1400" dirty="0"/>
              <a:t>    &lt;td&gt;763&lt;/td&gt;</a:t>
            </a:r>
            <a:endParaRPr lang="zh-TW" altLang="zh-TW" sz="1400" dirty="0"/>
          </a:p>
          <a:p>
            <a:r>
              <a:rPr lang="en-US" altLang="zh-TW" sz="1400" dirty="0"/>
              <a:t>  &lt;/</a:t>
            </a:r>
            <a:r>
              <a:rPr lang="en-US" altLang="zh-TW" sz="1400" dirty="0" err="1"/>
              <a:t>tr</a:t>
            </a:r>
            <a:r>
              <a:rPr lang="en-US" altLang="zh-TW" sz="1400" dirty="0"/>
              <a:t>&gt;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...</a:t>
            </a:r>
          </a:p>
        </p:txBody>
      </p:sp>
      <p:pic>
        <p:nvPicPr>
          <p:cNvPr id="8" name="圖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19872" y="4793146"/>
            <a:ext cx="3672408" cy="101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11212</TotalTime>
  <Words>1018</Words>
  <Application>Microsoft Office PowerPoint</Application>
  <PresentationFormat>如螢幕大小 (4:3)</PresentationFormat>
  <Paragraphs>165</Paragraphs>
  <Slides>12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14" baseType="lpstr">
      <vt:lpstr>Median</vt:lpstr>
      <vt:lpstr>1_Median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超連結</dc:title>
  <dc:creator>memi</dc:creator>
  <cp:keywords>AEL013500</cp:keywords>
  <cp:lastModifiedBy>Jean</cp:lastModifiedBy>
  <cp:revision>1300</cp:revision>
  <dcterms:created xsi:type="dcterms:W3CDTF">2011-06-06T16:54:13Z</dcterms:created>
  <dcterms:modified xsi:type="dcterms:W3CDTF">2017-09-01T02:34:23Z</dcterms:modified>
</cp:coreProperties>
</file>